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529" r:id="rId3"/>
    <p:sldId id="530" r:id="rId4"/>
    <p:sldId id="531" r:id="rId5"/>
    <p:sldId id="543" r:id="rId6"/>
    <p:sldId id="532" r:id="rId7"/>
    <p:sldId id="533" r:id="rId8"/>
    <p:sldId id="534" r:id="rId9"/>
    <p:sldId id="470" r:id="rId10"/>
    <p:sldId id="544" r:id="rId11"/>
    <p:sldId id="545" r:id="rId12"/>
    <p:sldId id="535" r:id="rId13"/>
    <p:sldId id="536" r:id="rId14"/>
    <p:sldId id="537" r:id="rId15"/>
    <p:sldId id="538" r:id="rId16"/>
    <p:sldId id="539" r:id="rId17"/>
    <p:sldId id="540" r:id="rId18"/>
    <p:sldId id="541" r:id="rId19"/>
    <p:sldId id="488" r:id="rId20"/>
    <p:sldId id="490" r:id="rId21"/>
    <p:sldId id="492" r:id="rId22"/>
    <p:sldId id="523" r:id="rId23"/>
    <p:sldId id="352" r:id="rId24"/>
    <p:sldId id="513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8C5307-F9AA-4FBE-B236-47ADE99B7F5C}">
          <p14:sldIdLst>
            <p14:sldId id="529"/>
            <p14:sldId id="530"/>
            <p14:sldId id="531"/>
            <p14:sldId id="543"/>
          </p14:sldIdLst>
        </p14:section>
        <p14:section name="Course Program" id="{7ED959B1-973F-419C-A05B-AADA107BE8A1}">
          <p14:sldIdLst>
            <p14:sldId id="532"/>
            <p14:sldId id="533"/>
            <p14:sldId id="534"/>
          </p14:sldIdLst>
        </p14:section>
        <p14:section name="Trainers" id="{A1948749-42E3-451B-8F36-A91B0BBFC894}">
          <p14:sldIdLst>
            <p14:sldId id="470"/>
            <p14:sldId id="544"/>
            <p14:sldId id="545"/>
          </p14:sldIdLst>
        </p14:section>
        <p14:section name="Course Schedule" id="{18C42CE2-495D-40C1-A688-0279868C3DB3}">
          <p14:sldIdLst>
            <p14:sldId id="535"/>
            <p14:sldId id="536"/>
            <p14:sldId id="537"/>
          </p14:sldIdLst>
        </p14:section>
        <p14:section name="Evaluation and Exams" id="{83B77BDD-79B5-440A-A305-8B2DDDEAC2BF}">
          <p14:sldIdLst>
            <p14:sldId id="538"/>
            <p14:sldId id="539"/>
            <p14:sldId id="540"/>
            <p14:sldId id="541"/>
          </p14:sldIdLst>
        </p14:section>
        <p14:section name="Resources" id="{2EB221CC-2637-49D8-AE5A-139E05A9CCD3}">
          <p14:sldIdLst>
            <p14:sldId id="488"/>
            <p14:sldId id="490"/>
            <p14:sldId id="492"/>
          </p14:sldIdLst>
        </p14:section>
        <p14:section name="Conclusion" id="{3C2B454C-5299-4091-B534-4662DC2C4E8E}">
          <p14:sldIdLst>
            <p14:sldId id="523"/>
            <p14:sldId id="352"/>
            <p14:sldId id="5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 varScale="1">
        <p:scale>
          <a:sx n="74" d="100"/>
          <a:sy n="74" d="100"/>
        </p:scale>
        <p:origin x="58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62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3231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9743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4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22.jpeg"/><Relationship Id="rId3" Type="http://schemas.openxmlformats.org/officeDocument/2006/relationships/hyperlink" Target="http://xs-software.com/" TargetMode="External"/><Relationship Id="rId21" Type="http://schemas.openxmlformats.org/officeDocument/2006/relationships/hyperlink" Target="https://www.liebherr.com/en/deu/start/start-page.html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telenor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s://netpeak.net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www.sbtech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33780" y="3599490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096640"/>
            <a:ext cx="4056432" cy="3015764"/>
            <a:chOff x="3398354" y="656242"/>
            <a:chExt cx="4981574" cy="3703562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45057" y="656242"/>
              <a:ext cx="2412791" cy="1360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45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Martin Indzhov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UltraPlay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Blockchain and Extreme Sports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SoftUni</a:t>
            </a:r>
            <a:endParaRPr lang="ru-RU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E447F-5328-4FDC-AC27-667402AF3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046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8625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15-</a:t>
            </a:r>
            <a:r>
              <a:rPr lang="en-US" dirty="0">
                <a:latin typeface="Consolas" pitchFamily="49" charset="0"/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30-40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Mar – Apr 2018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Exam: 15-Apr-2018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198" y="155832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pPr>
              <a:spcBef>
                <a:spcPts val="18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 (single page app)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logout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 +</a:t>
            </a:r>
            <a:br>
              <a:rPr lang="en-US" dirty="0"/>
            </a:br>
            <a:r>
              <a:rPr lang="en-US" dirty="0"/>
              <a:t>cloud-based back-end (Kinvey)</a:t>
            </a:r>
          </a:p>
          <a:p>
            <a:pPr>
              <a:spcBef>
                <a:spcPts val="1800"/>
              </a:spcBef>
            </a:pPr>
            <a:r>
              <a:rPr lang="en-US" dirty="0"/>
              <a:t>Optionally:</a:t>
            </a:r>
          </a:p>
          <a:p>
            <a:pPr lvl="1"/>
            <a:r>
              <a:rPr lang="en-US" dirty="0"/>
              <a:t>Use </a:t>
            </a:r>
            <a:r>
              <a:rPr lang="en-US" noProof="1"/>
              <a:t>templates for </a:t>
            </a:r>
            <a:r>
              <a:rPr lang="en-US" dirty="0"/>
              <a:t>rendering</a:t>
            </a:r>
          </a:p>
          <a:p>
            <a:pPr lvl="1"/>
            <a:r>
              <a:rPr lang="en-US" dirty="0"/>
              <a:t>Use MVC architecture + routing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Exam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75412" y="2788177"/>
            <a:ext cx="5014800" cy="3418251"/>
            <a:chOff x="7085012" y="2667000"/>
            <a:chExt cx="4191000" cy="2902268"/>
          </a:xfrm>
        </p:grpSpPr>
        <p:pic>
          <p:nvPicPr>
            <p:cNvPr id="1026" name="Picture 2" descr="Резултат с изображение за spa single page app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5012" y="2667000"/>
              <a:ext cx="4191000" cy="2902268"/>
            </a:xfrm>
            <a:prstGeom prst="roundRect">
              <a:avLst>
                <a:gd name="adj" fmla="val 124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07670" y="3076214"/>
              <a:ext cx="801606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AJAX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5475" y="2981055"/>
              <a:ext cx="775402" cy="444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REST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44104" y="4558439"/>
              <a:ext cx="776955" cy="3397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Kinvey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19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JavaScript Applications – </a:t>
            </a:r>
            <a:r>
              <a:rPr lang="en-US" dirty="0"/>
              <a:t>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782014" y="2430840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3109" r="450"/>
          <a:stretch/>
        </p:blipFill>
        <p:spPr>
          <a:xfrm>
            <a:off x="8075050" y="3881564"/>
            <a:ext cx="328550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6947" r="-5925"/>
          <a:stretch/>
        </p:blipFill>
        <p:spPr>
          <a:xfrm>
            <a:off x="903577" y="979858"/>
            <a:ext cx="4495800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3175" r="-705"/>
          <a:stretch/>
        </p:blipFill>
        <p:spPr>
          <a:xfrm>
            <a:off x="5614280" y="990600"/>
            <a:ext cx="57462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l="-4463" r="-11633"/>
          <a:stretch/>
        </p:blipFill>
        <p:spPr>
          <a:xfrm>
            <a:off x="903575" y="3881564"/>
            <a:ext cx="321019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4948" r="-5779"/>
          <a:stretch/>
        </p:blipFill>
        <p:spPr>
          <a:xfrm>
            <a:off x="903575" y="2430711"/>
            <a:ext cx="3962400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1" name="Picture 10">
            <a:hlinkClick r:id="rId15"/>
          </p:cNvPr>
          <p:cNvPicPr>
            <a:picLocks noChangeAspect="1"/>
          </p:cNvPicPr>
          <p:nvPr/>
        </p:nvPicPr>
        <p:blipFill rotWithShape="1">
          <a:blip r:embed="rId16"/>
          <a:srcRect l="368" r="51"/>
          <a:stretch/>
        </p:blipFill>
        <p:spPr>
          <a:xfrm>
            <a:off x="903575" y="5320998"/>
            <a:ext cx="4962237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6574A712-DC39-4FCF-BAFC-40E3DAD91E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13" t="-15048" r="-21407" b="-14226"/>
          <a:stretch/>
        </p:blipFill>
        <p:spPr>
          <a:xfrm>
            <a:off x="5139524" y="2432345"/>
            <a:ext cx="2348503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36D3CB9F-C5B1-4A58-B36B-A460977B8ACA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8" r="-17421"/>
          <a:stretch/>
        </p:blipFill>
        <p:spPr>
          <a:xfrm>
            <a:off x="4429213" y="3881565"/>
            <a:ext cx="335280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21"/>
            <a:extLst>
              <a:ext uri="{FF2B5EF4-FFF2-40B4-BE49-F238E27FC236}">
                <a16:creationId xmlns:a16="http://schemas.microsoft.com/office/drawing/2014/main" id="{727C4062-02BF-421B-82D5-13478BC3BCD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4" t="-34887" r="-1443" b="-39652"/>
          <a:stretch/>
        </p:blipFill>
        <p:spPr>
          <a:xfrm>
            <a:off x="6094412" y="5320999"/>
            <a:ext cx="5266141" cy="122889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29881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620578"/>
            <a:ext cx="4981574" cy="3739225"/>
            <a:chOff x="3398354" y="620579"/>
            <a:chExt cx="4981574" cy="3739225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40929" y="620579"/>
              <a:ext cx="255159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Technologies for creating Single Page Apps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Consuming RESTful Services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UI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Common JS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programming patterns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664234"/>
            <a:ext cx="1666251" cy="166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47" y="4117710"/>
            <a:ext cx="159729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HTTP, REST Services, Postman</a:t>
            </a:r>
          </a:p>
          <a:p>
            <a:pPr>
              <a:lnSpc>
                <a:spcPct val="120000"/>
              </a:lnSpc>
            </a:pPr>
            <a:r>
              <a:rPr lang="en-US" dirty="0"/>
              <a:t>AJAX and jQuery AJAX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programming and promises</a:t>
            </a:r>
          </a:p>
          <a:p>
            <a:pPr>
              <a:lnSpc>
                <a:spcPct val="120000"/>
              </a:lnSpc>
            </a:pPr>
            <a:r>
              <a:rPr lang="en-US" dirty="0"/>
              <a:t>Creating single-page app with jQuery, AJAX, REST and Firebase</a:t>
            </a:r>
          </a:p>
          <a:p>
            <a:pPr>
              <a:lnSpc>
                <a:spcPct val="120000"/>
              </a:lnSpc>
            </a:pPr>
            <a:r>
              <a:rPr lang="en-US" dirty="0"/>
              <a:t>Templating: creating UI with Handlebars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 with Sammy.js</a:t>
            </a:r>
          </a:p>
          <a:p>
            <a:pPr>
              <a:lnSpc>
                <a:spcPct val="120000"/>
              </a:lnSpc>
            </a:pPr>
            <a:r>
              <a:rPr lang="en-US" dirty="0"/>
              <a:t>JS tools and libraries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93" y="1447800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89795" y="439467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A4Everyone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5326" y="1468066"/>
            <a:ext cx="2800610" cy="26464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7929395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2059</TotalTime>
  <Words>582</Words>
  <Application>Microsoft Office PowerPoint</Application>
  <PresentationFormat>Custom</PresentationFormat>
  <Paragraphs>141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JavaScript Applications</vt:lpstr>
      <vt:lpstr>Table of Contents</vt:lpstr>
      <vt:lpstr>Have a Question?</vt:lpstr>
      <vt:lpstr>SoftUni Diamond Partners</vt:lpstr>
      <vt:lpstr>JavaScript Applications</vt:lpstr>
      <vt:lpstr>Course Objectives</vt:lpstr>
      <vt:lpstr>Course Topics</vt:lpstr>
      <vt:lpstr>The Trainers Team</vt:lpstr>
      <vt:lpstr>Trainers Team</vt:lpstr>
      <vt:lpstr>Trainers Team (2)</vt:lpstr>
      <vt:lpstr>JavaScript Applications</vt:lpstr>
      <vt:lpstr>Training Duration and Schedule</vt:lpstr>
      <vt:lpstr>Why English?</vt:lpstr>
      <vt:lpstr>JavaScript Applications</vt:lpstr>
      <vt:lpstr>Scoring System for the Course</vt:lpstr>
      <vt:lpstr>The Final Exam</vt:lpstr>
      <vt:lpstr>Homework Assignments</vt:lpstr>
      <vt:lpstr>Resources</vt:lpstr>
      <vt:lpstr>The Programming Basics Slides and Videos</vt:lpstr>
      <vt:lpstr>Recommended Software</vt:lpstr>
      <vt:lpstr>JavaScript Applications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Advanced 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84</cp:revision>
  <dcterms:created xsi:type="dcterms:W3CDTF">2014-01-02T17:00:34Z</dcterms:created>
  <dcterms:modified xsi:type="dcterms:W3CDTF">2018-03-19T16:17:05Z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